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2" r:id="rId4"/>
    <p:sldId id="282" r:id="rId5"/>
    <p:sldId id="283" r:id="rId6"/>
    <p:sldId id="284" r:id="rId7"/>
    <p:sldId id="285" r:id="rId8"/>
    <p:sldId id="286" r:id="rId9"/>
    <p:sldId id="287" r:id="rId10"/>
    <p:sldId id="271" r:id="rId11"/>
    <p:sldId id="288" r:id="rId12"/>
    <p:sldId id="274" r:id="rId13"/>
    <p:sldId id="266" r:id="rId14"/>
    <p:sldId id="275" r:id="rId15"/>
    <p:sldId id="267" r:id="rId16"/>
    <p:sldId id="276" r:id="rId17"/>
    <p:sldId id="280" r:id="rId18"/>
    <p:sldId id="278" r:id="rId19"/>
    <p:sldId id="268" r:id="rId20"/>
    <p:sldId id="269" r:id="rId21"/>
  </p:sldIdLst>
  <p:sldSz cx="10080625" cy="7559675"/>
  <p:notesSz cx="7559675" cy="10691813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3853"/>
  </p:normalViewPr>
  <p:slideViewPr>
    <p:cSldViewPr>
      <p:cViewPr varScale="1">
        <p:scale>
          <a:sx n="67" d="100"/>
          <a:sy n="67" d="100"/>
        </p:scale>
        <p:origin x="1088" y="3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8B1119A-E2C0-4A01-B473-ADC97D7D2DE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>
            <a:lvl1pPr eaLnBrk="1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SimSun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154A9F-2AA6-4DEE-9796-050B96818B2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>
            <a:lvl1pPr algn="r" eaLnBrk="1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SimSun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678C83-D6CF-46AA-9535-44A8EF90632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>
            <a:lvl1pPr eaLnBrk="1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SimSun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B7AA6D-7D3E-4ACF-B77A-43E67462D9E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numCol="1" anchor="b" anchorCtr="0" compatLnSpc="1">
            <a:prstTxWarp prst="textNoShape">
              <a:avLst/>
            </a:prstTxWarp>
          </a:bodyPr>
          <a:lstStyle>
            <a:lvl1pPr algn="r" eaLnBrk="1">
              <a:defRPr sz="1400">
                <a:solidFill>
                  <a:srgbClr val="000000"/>
                </a:solidFill>
                <a:latin typeface="Arial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fld id="{F6115530-4E6E-446F-A272-57C102AA12F7}" type="slidenum">
              <a:rPr lang="nl-BE" altLang="nl-BE"/>
              <a:pPr>
                <a:defRPr/>
              </a:pPr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>
            <a:extLst>
              <a:ext uri="{FF2B5EF4-FFF2-40B4-BE49-F238E27FC236}">
                <a16:creationId xmlns:a16="http://schemas.microsoft.com/office/drawing/2014/main" id="{B79B23AC-5248-4A90-AEBA-0FB6B365BF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12850D-DD58-41F7-B4C0-CF179B991FA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nl-BE" noProof="0"/>
          </a:p>
        </p:txBody>
      </p:sp>
      <p:sp>
        <p:nvSpPr>
          <p:cNvPr id="4" name="Tijdelijke aanduiding voor koptekst 3">
            <a:extLst>
              <a:ext uri="{FF2B5EF4-FFF2-40B4-BE49-F238E27FC236}">
                <a16:creationId xmlns:a16="http://schemas.microsoft.com/office/drawing/2014/main" id="{CCA447CE-B5D5-404E-85BA-3C4B4028E4D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52CA0C-E66E-4208-B8B8-EA22B7F71D3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665468-2A23-4E5F-8B7A-900966895CE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9B69A4-3D13-4CAD-B198-41795CFE08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Tahoma" charset="0"/>
              </a:defRPr>
            </a:lvl1pPr>
          </a:lstStyle>
          <a:p>
            <a:pPr>
              <a:defRPr/>
            </a:pPr>
            <a:fld id="{AE6EF492-5607-436E-8F11-3463830A24E9}" type="slidenum">
              <a:rPr lang="nl-BE" altLang="nl-BE"/>
              <a:pPr>
                <a:defRPr/>
              </a:pPr>
              <a:t>‹#›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4313" indent="-214313" algn="l" defTabSz="912813" rtl="0" eaLnBrk="0" fontAlgn="base" hangingPunct="0">
      <a:spcBef>
        <a:spcPct val="0"/>
      </a:spcBef>
      <a:spcAft>
        <a:spcPct val="0"/>
      </a:spcAft>
      <a:defRPr lang="nl-BE" sz="2000" kern="1200">
        <a:solidFill>
          <a:srgbClr val="000000"/>
        </a:solidFill>
        <a:latin typeface="Arial" pitchFamily="18"/>
        <a:ea typeface="SimSun" pitchFamily="2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dia-afbeelding 1">
            <a:extLst>
              <a:ext uri="{FF2B5EF4-FFF2-40B4-BE49-F238E27FC236}">
                <a16:creationId xmlns:a16="http://schemas.microsoft.com/office/drawing/2014/main" id="{60755D77-BE5A-40BD-A0FE-34BB96A1BC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1400" y="949325"/>
            <a:ext cx="6249988" cy="4687888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16386" name="Tijdelijke aanduiding voor notities 2">
            <a:extLst>
              <a:ext uri="{FF2B5EF4-FFF2-40B4-BE49-F238E27FC236}">
                <a16:creationId xmlns:a16="http://schemas.microsoft.com/office/drawing/2014/main" id="{CBE6CE4F-2E53-417F-B4AD-91A27DB9F7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xfrm>
            <a:off x="833438" y="5938838"/>
            <a:ext cx="6665912" cy="562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nl-BE">
              <a:latin typeface="Arial" panose="020B0604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jdelijke aanduiding voor dia-afbeelding 1">
            <a:extLst>
              <a:ext uri="{FF2B5EF4-FFF2-40B4-BE49-F238E27FC236}">
                <a16:creationId xmlns:a16="http://schemas.microsoft.com/office/drawing/2014/main" id="{15A1963D-A290-4A7D-B836-A1E5D12465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4818" name="Tijdelijke aanduiding voor notities 2">
            <a:extLst>
              <a:ext uri="{FF2B5EF4-FFF2-40B4-BE49-F238E27FC236}">
                <a16:creationId xmlns:a16="http://schemas.microsoft.com/office/drawing/2014/main" id="{D982B976-4057-4877-810B-AB8D4C551B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xfrm>
            <a:off x="833438" y="5938838"/>
            <a:ext cx="6665912" cy="562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nl-BE">
              <a:latin typeface="Arial" panose="020B0604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jdelijke aanduiding voor dia-afbeelding 1">
            <a:extLst>
              <a:ext uri="{FF2B5EF4-FFF2-40B4-BE49-F238E27FC236}">
                <a16:creationId xmlns:a16="http://schemas.microsoft.com/office/drawing/2014/main" id="{CFA80428-8755-431C-8B9D-ABA4021DE9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37890" name="Tijdelijke aanduiding voor notities 2">
            <a:extLst>
              <a:ext uri="{FF2B5EF4-FFF2-40B4-BE49-F238E27FC236}">
                <a16:creationId xmlns:a16="http://schemas.microsoft.com/office/drawing/2014/main" id="{F5FF8BB7-7DF4-4500-85C2-36ED145B8F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xfrm>
            <a:off x="833438" y="5938838"/>
            <a:ext cx="6665912" cy="562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nl-BE">
              <a:latin typeface="Arial" panose="020B0604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jdelijke aanduiding voor dia-afbeelding 1">
            <a:extLst>
              <a:ext uri="{FF2B5EF4-FFF2-40B4-BE49-F238E27FC236}">
                <a16:creationId xmlns:a16="http://schemas.microsoft.com/office/drawing/2014/main" id="{A15F7FA5-852E-4591-AD57-E192143FE1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3010" name="Tijdelijke aanduiding voor notities 2">
            <a:extLst>
              <a:ext uri="{FF2B5EF4-FFF2-40B4-BE49-F238E27FC236}">
                <a16:creationId xmlns:a16="http://schemas.microsoft.com/office/drawing/2014/main" id="{D10BA9EE-3C66-4BF7-A249-C9EA847CF6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xfrm>
            <a:off x="833438" y="5938838"/>
            <a:ext cx="6665912" cy="562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nl-BE">
              <a:latin typeface="Arial" panose="020B0604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jdelijke aanduiding voor dia-afbeelding 1">
            <a:extLst>
              <a:ext uri="{FF2B5EF4-FFF2-40B4-BE49-F238E27FC236}">
                <a16:creationId xmlns:a16="http://schemas.microsoft.com/office/drawing/2014/main" id="{46281771-907B-43A8-BFD5-489DE04E3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2" name="Tijdelijke aanduiding voor notities 2">
            <a:extLst>
              <a:ext uri="{FF2B5EF4-FFF2-40B4-BE49-F238E27FC236}">
                <a16:creationId xmlns:a16="http://schemas.microsoft.com/office/drawing/2014/main" id="{40C7A6B5-03E8-449A-9E67-F228A7C0559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nl-NL" altLang="nl-BE">
                <a:latin typeface="Arial" panose="020B0604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Willen de sloepi ouders een huisbezoek? </a:t>
            </a:r>
          </a:p>
          <a:p>
            <a:endParaRPr lang="nl-NL" altLang="nl-BE">
              <a:latin typeface="Arial" panose="020B0604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46083" name="Tijdelijke aanduiding voor dianummer 3">
            <a:extLst>
              <a:ext uri="{FF2B5EF4-FFF2-40B4-BE49-F238E27FC236}">
                <a16:creationId xmlns:a16="http://schemas.microsoft.com/office/drawing/2014/main" id="{19150942-AC3A-4F3C-A4C8-3BEE05570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fld id="{4A927123-3185-4C05-8343-E54326AC849D}" type="slidenum">
              <a:rPr lang="nl-BE" altLang="nl-BE" sz="1400" smtClean="0">
                <a:latin typeface="Times New Roman" panose="02020603050405020304" pitchFamily="18" charset="0"/>
                <a:ea typeface="Arial Unicode MS" pitchFamily="34" charset="-128"/>
              </a:rPr>
              <a:pPr/>
              <a:t>20</a:t>
            </a:fld>
            <a:endParaRPr lang="nl-BE" altLang="nl-BE" sz="1400"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0CA914-F7FF-4BC0-ADD9-4D2FBB1A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CA7643-CEFF-4A82-9899-144E7F3EAD03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680AA0-9FF9-4EF6-9BF6-4AA9A0BF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0104B5-6E3B-47D4-B6A0-2EF43E9C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9F3EA-78B9-458C-B8A2-F5D7491C4B3E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98813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5314BD-673E-4EC2-85FC-457D7EB3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5D68FF-5FBD-42FA-AFDF-56F1860687B1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6F1164-9834-4AF6-A7C4-7953F55B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F48C73-0F5C-447D-90EE-D915BB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BA965-BFA0-4BFD-A6D4-AB1227EA42AF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887120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50F136-DF87-4B27-B536-BB3E0426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4D2030-5F6F-4CB0-862F-5FBA697ED3E7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6B5C99-3CFD-4187-BBD3-E3C795FF3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2CA25A-CAA3-4506-A7A1-2D19694E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49EB0-EA29-47F0-B4B1-3904DE11219B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99245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920BF4-6229-44FA-AFB4-7EAD8B9E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1D0EDC-2A0A-44DB-B855-F37F01F297BB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1970C5-F68D-4C74-B805-2A2C88D21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B8AFAB-589F-408D-A8D1-69BECD1E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32824-78F1-409A-86D7-76C81C4694A8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862987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1F0C76-DBAD-4976-91EC-E800426E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20749-ADC8-457A-8C59-3BC7EA52FF1B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BC335-9514-4FB0-80B9-36B9805D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01BFD6-480A-468D-9E79-7B90735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CC11D-78A0-4316-8FFF-30259D559D90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11635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99AFDF3-E049-4A8D-B20A-8E3DF861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AADFD0-58CB-43D0-B190-5479E89F1EEF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8E31C5E-112E-4396-9E1E-41EBC201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2D46A397-4771-43DA-8101-1543A576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6D3EF-A5BE-4F25-8989-B061637CBF50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48251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19231FD1-3E7C-44E7-AE84-9F8C6C76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51E4A-9B8D-478A-AA2F-48D27AFD9EBA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A0AF2BBA-5521-4BEE-B59B-2FEA2EB1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C5FD2CB8-A27A-4825-AE60-71810A3B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09C91-61D8-4065-B5A0-F04C30724B77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32319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10B1FB0C-28DE-46D8-875A-E3D0A893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3FAFA6-F3CA-401F-9CA7-5A3D3AF49DC7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42864C16-F3FB-4D53-8AA5-8AA3F038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C2F3393-1DD3-41BB-85BB-3339999F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16710-428B-49EC-B666-B2CF16538C98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80391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806529C9-D462-44B3-8038-211B7EF6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39EA70-758E-4A80-9ED4-3984FBB69607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D31EA7C3-CB97-4265-B394-536F7210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64A8E96D-3073-45D9-97C2-1EDA78F4F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49071-9BF9-45D4-BA52-ADC16E03C6CA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6533592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BFE61958-223A-4BF5-AD5D-BE8730C4E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581C13-1D1A-48CD-B3DD-E890834162D9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D6329DD-D72B-4FBE-9707-CE3E4A9C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28377D79-01BF-4F3E-A0A3-1B5889F2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F3ACD-8331-464B-A6B1-4A306BCE38A4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19594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 rtlCol="0">
            <a:normAutofit/>
          </a:bodyPr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5CC64B6-00F2-4090-A8B5-7053B1D7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F9471E-2CA6-44BC-BFEA-0EC8DDBF9911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0C0C5BB-05D0-4A71-9AF7-5E739BFA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083F316-8287-4D07-8AE8-D8F483F6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2C96A-1225-4D56-9F48-F4AD2D4F8B6A}" type="slidenum">
              <a:rPr lang="nl-BE" altLang="nl-BE"/>
              <a:pPr/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58777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9C18F701-F1BA-4654-9136-15322E056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3738" y="403225"/>
            <a:ext cx="86931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Titelstijl van model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2C0EBC8D-03B7-4037-BA80-453ED37A88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3738" y="2012950"/>
            <a:ext cx="869315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58C3C6-A345-4D19-BAA8-9EDFA0349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7007225"/>
            <a:ext cx="22669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644BE6DC-6F93-476B-8B5F-A8AE19F89E55}" type="datetime1">
              <a:rPr lang="nl-BE" altLang="nl-BE"/>
              <a:pPr/>
              <a:t>7/10/2025</a:t>
            </a:fld>
            <a:endParaRPr lang="nl-BE" alt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476B2D-73E2-42AD-AA87-7416C8DAC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endParaRPr lang="nl-BE" alt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22A246-7D72-4DC3-B8C0-075DFA3A8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0A209FAB-51E5-474A-BE08-7F3FA23D0019}" type="slidenum">
              <a:rPr lang="nl-BE" altLang="nl-BE"/>
              <a:pPr/>
              <a:t>‹#›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2pPr>
      <a:lvl3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3pPr>
      <a:lvl4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4pPr>
      <a:lvl5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5pPr>
      <a:lvl6pPr marL="4572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6pPr>
      <a:lvl7pPr marL="9144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7pPr>
      <a:lvl8pPr marL="13716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8pPr>
      <a:lvl9pPr marL="18288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charset="0"/>
        </a:defRPr>
      </a:lvl9pPr>
    </p:titleStyle>
    <p:bodyStyle>
      <a:lvl1pPr marL="188913" indent="-188913" algn="l" defTabSz="755650" rtl="0" eaLnBrk="0" fontAlgn="base" hangingPunct="0">
        <a:lnSpc>
          <a:spcPct val="90000"/>
        </a:lnSpc>
        <a:spcBef>
          <a:spcPts val="82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63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88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arstenverstappen01@gmail.com" TargetMode="External"/><Relationship Id="rId2" Type="http://schemas.openxmlformats.org/officeDocument/2006/relationships/hyperlink" Target="mailto:netteaerts@gmail.co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chirotongerlo.b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5" descr="rafiki.gif">
            <a:extLst>
              <a:ext uri="{FF2B5EF4-FFF2-40B4-BE49-F238E27FC236}">
                <a16:creationId xmlns:a16="http://schemas.microsoft.com/office/drawing/2014/main" id="{65D1DBA5-13FD-4A0C-9E42-B17B7CA2C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0088563" cy="7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el 1">
            <a:extLst>
              <a:ext uri="{FF2B5EF4-FFF2-40B4-BE49-F238E27FC236}">
                <a16:creationId xmlns:a16="http://schemas.microsoft.com/office/drawing/2014/main" id="{4B12251D-E98A-480D-8EF2-47DEE09539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688013" cy="1619250"/>
          </a:xfrm>
        </p:spPr>
        <p:txBody>
          <a:bodyPr/>
          <a:lstStyle/>
          <a:p>
            <a:pPr eaLnBrk="1" hangingPunct="1"/>
            <a:r>
              <a:rPr lang="nl-BE" altLang="nl-BE" sz="6000" b="1"/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FA4243-D1E5-443F-8511-AECFDCFD3F4D}"/>
              </a:ext>
            </a:extLst>
          </p:cNvPr>
          <p:cNvSpPr/>
          <p:nvPr/>
        </p:nvSpPr>
        <p:spPr>
          <a:xfrm>
            <a:off x="1511300" y="4283075"/>
            <a:ext cx="7056438" cy="193198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49" tIns="44970" rIns="89949" bIns="44970" compatLnSpc="0"/>
          <a:lstStyle/>
          <a:p>
            <a:pPr defTabSz="913833" eaLnBrk="1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kern="0">
              <a:solidFill>
                <a:srgbClr val="000000"/>
              </a:solidFill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15365" name="Tekstvak 3">
            <a:extLst>
              <a:ext uri="{FF2B5EF4-FFF2-40B4-BE49-F238E27FC236}">
                <a16:creationId xmlns:a16="http://schemas.microsoft.com/office/drawing/2014/main" id="{D5C0F6F4-D70D-4B7C-90F4-DFD0BB074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2124075"/>
            <a:ext cx="1439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nl-BE" sz="6000" b="1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15366" name="Tekstvak 4">
            <a:extLst>
              <a:ext uri="{FF2B5EF4-FFF2-40B4-BE49-F238E27FC236}">
                <a16:creationId xmlns:a16="http://schemas.microsoft.com/office/drawing/2014/main" id="{05436A97-36B1-4348-B791-482028D2D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47700" y="6635750"/>
            <a:ext cx="11233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nl-BE" sz="4800" b="1" dirty="0">
                <a:latin typeface="+mj-lt"/>
              </a:rPr>
              <a:t>Op het info-moment van Chiro Rafiki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kstvak 2">
            <a:extLst>
              <a:ext uri="{FF2B5EF4-FFF2-40B4-BE49-F238E27FC236}">
                <a16:creationId xmlns:a16="http://schemas.microsoft.com/office/drawing/2014/main" id="{9D7A68C3-6095-44E0-A756-DEA8FAE8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</a:p>
        </p:txBody>
      </p:sp>
      <p:sp>
        <p:nvSpPr>
          <p:cNvPr id="29698" name="Tekstvak 3">
            <a:extLst>
              <a:ext uri="{FF2B5EF4-FFF2-40B4-BE49-F238E27FC236}">
                <a16:creationId xmlns:a16="http://schemas.microsoft.com/office/drawing/2014/main" id="{F11E9B09-27A8-441B-BC7F-56890DE9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Overlopen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b="1">
                <a:solidFill>
                  <a:srgbClr val="000000"/>
                </a:solidFill>
                <a:latin typeface="Calibri" panose="020F0502020204030204" pitchFamily="34" charset="0"/>
              </a:rPr>
              <a:t>Groepsleiding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Info nieuwe leden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Enkele belangrijke data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39A32-959A-88E9-50E5-3EDC7770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0" y="403225"/>
            <a:ext cx="9865096" cy="1460500"/>
          </a:xfrm>
        </p:spPr>
        <p:txBody>
          <a:bodyPr/>
          <a:lstStyle/>
          <a:p>
            <a:pPr algn="ctr"/>
            <a:r>
              <a:rPr lang="nl-NL" sz="4400" b="1" dirty="0"/>
              <a:t>2. Groepsleiding en volwassenbegeleiding</a:t>
            </a:r>
            <a:endParaRPr lang="nl-BE" sz="4400" b="1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6BB33FF-2D9E-4944-7D95-54B3298EB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043234"/>
              </p:ext>
            </p:extLst>
          </p:nvPr>
        </p:nvGraphicFramePr>
        <p:xfrm>
          <a:off x="0" y="1619597"/>
          <a:ext cx="10080626" cy="5177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>
                  <a:extLst>
                    <a:ext uri="{9D8B030D-6E8A-4147-A177-3AD203B41FA5}">
                      <a16:colId xmlns:a16="http://schemas.microsoft.com/office/drawing/2014/main" val="639611101"/>
                    </a:ext>
                  </a:extLst>
                </a:gridCol>
                <a:gridCol w="5040313">
                  <a:extLst>
                    <a:ext uri="{9D8B030D-6E8A-4147-A177-3AD203B41FA5}">
                      <a16:colId xmlns:a16="http://schemas.microsoft.com/office/drawing/2014/main" val="736624690"/>
                    </a:ext>
                  </a:extLst>
                </a:gridCol>
              </a:tblGrid>
              <a:tr h="5177933">
                <a:tc>
                  <a:txBody>
                    <a:bodyPr/>
                    <a:lstStyle/>
                    <a:p>
                      <a:pPr algn="ctr"/>
                      <a:endParaRPr lang="nl-NL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1" dirty="0">
                          <a:solidFill>
                            <a:schemeClr val="tx1"/>
                          </a:solidFill>
                        </a:rPr>
                        <a:t>Nette Aerts</a:t>
                      </a: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  <a:hlinkClick r:id="rId2"/>
                        </a:rPr>
                        <a:t>netteaerts@gmail.com</a:t>
                      </a:r>
                      <a:endParaRPr lang="nl-NL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+32 468 41 90 41</a:t>
                      </a:r>
                    </a:p>
                    <a:p>
                      <a:pPr algn="ctr"/>
                      <a:endParaRPr lang="nl-NL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1" dirty="0">
                          <a:solidFill>
                            <a:schemeClr val="tx1"/>
                          </a:solidFill>
                        </a:rPr>
                        <a:t>Carsten Verstappen</a:t>
                      </a: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  <a:hlinkClick r:id="rId3"/>
                        </a:rPr>
                        <a:t>carstenverstappen01@gmail.com</a:t>
                      </a: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sz="2800" b="0" dirty="0">
                          <a:solidFill>
                            <a:schemeClr val="tx1"/>
                          </a:solidFill>
                        </a:rPr>
                        <a:t>+32 471 73 66 84</a:t>
                      </a:r>
                    </a:p>
                    <a:p>
                      <a:pPr algn="ctr"/>
                      <a:endParaRPr lang="nl-BE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1" dirty="0">
                          <a:solidFill>
                            <a:schemeClr val="tx1"/>
                          </a:solidFill>
                        </a:rPr>
                        <a:t>Jeroen Van </a:t>
                      </a:r>
                      <a:r>
                        <a:rPr lang="nl-NL" sz="2800" b="1" dirty="0" err="1">
                          <a:solidFill>
                            <a:schemeClr val="tx1"/>
                          </a:solidFill>
                        </a:rPr>
                        <a:t>Bael</a:t>
                      </a:r>
                      <a:endParaRPr lang="nl-NL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+32 485 54 90 51</a:t>
                      </a:r>
                    </a:p>
                    <a:p>
                      <a:pPr algn="ctr"/>
                      <a:endParaRPr lang="nl-NL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nl-NL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1" dirty="0">
                          <a:solidFill>
                            <a:schemeClr val="tx1"/>
                          </a:solidFill>
                        </a:rPr>
                        <a:t>Charlotte </a:t>
                      </a:r>
                      <a:r>
                        <a:rPr lang="nl-NL" sz="2800" b="1" dirty="0" err="1">
                          <a:solidFill>
                            <a:schemeClr val="tx1"/>
                          </a:solidFill>
                        </a:rPr>
                        <a:t>Verboven</a:t>
                      </a:r>
                      <a:endParaRPr lang="nl-NL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+32 477 38 28 59</a:t>
                      </a:r>
                      <a:endParaRPr lang="nl-BE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718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15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kstvak 2">
            <a:extLst>
              <a:ext uri="{FF2B5EF4-FFF2-40B4-BE49-F238E27FC236}">
                <a16:creationId xmlns:a16="http://schemas.microsoft.com/office/drawing/2014/main" id="{E2B8107E-53D7-4E57-9F2F-D352CF43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  <a:endParaRPr lang="en-GB" altLang="nl-BE" sz="6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770" name="Tekstvak 3">
            <a:extLst>
              <a:ext uri="{FF2B5EF4-FFF2-40B4-BE49-F238E27FC236}">
                <a16:creationId xmlns:a16="http://schemas.microsoft.com/office/drawing/2014/main" id="{0839C96C-E3A9-4258-A4DB-8E0060FC8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Overlopen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Groepsleiding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b="1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Info nieuwe leden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Enkele belangrijke data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>
            <a:extLst>
              <a:ext uri="{FF2B5EF4-FFF2-40B4-BE49-F238E27FC236}">
                <a16:creationId xmlns:a16="http://schemas.microsoft.com/office/drawing/2014/main" id="{1E080FB8-4523-415B-97DF-511EEB1DEC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7056" y="179437"/>
            <a:ext cx="9070975" cy="1258888"/>
          </a:xfrm>
        </p:spPr>
        <p:txBody>
          <a:bodyPr rtlCol="0">
            <a:normAutofit/>
          </a:bodyPr>
          <a:lstStyle/>
          <a:p>
            <a:pPr algn="ctr" defTabSz="756026" eaLnBrk="1" fontAlgn="auto" hangingPunct="1">
              <a:spcAft>
                <a:spcPts val="0"/>
              </a:spcAft>
              <a:defRPr/>
            </a:pPr>
            <a:r>
              <a:rPr lang="nl-BE" altLang="nl-BE" sz="4400" b="1" dirty="0"/>
              <a:t>3. Zondagnamiddag</a:t>
            </a:r>
          </a:p>
        </p:txBody>
      </p:sp>
      <p:sp>
        <p:nvSpPr>
          <p:cNvPr id="33794" name="Tijdelijke aanduiding voor inhoud 2">
            <a:extLst>
              <a:ext uri="{FF2B5EF4-FFF2-40B4-BE49-F238E27FC236}">
                <a16:creationId xmlns:a16="http://schemas.microsoft.com/office/drawing/2014/main" id="{15062056-732D-41BE-9C3F-1A634B80F4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4463" y="1763713"/>
            <a:ext cx="9936162" cy="5349875"/>
          </a:xfrm>
        </p:spPr>
        <p:txBody>
          <a:bodyPr/>
          <a:lstStyle/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nl-BE" altLang="nl-BE" sz="3300" dirty="0"/>
              <a:t>14u00: 	- Start van een nieuwe </a:t>
            </a:r>
            <a:r>
              <a:rPr lang="nl-BE" altLang="nl-BE" sz="3300" dirty="0" err="1"/>
              <a:t>chironamiddag</a:t>
            </a:r>
            <a:r>
              <a:rPr lang="nl-BE" altLang="nl-BE" sz="3300" dirty="0"/>
              <a:t>!</a:t>
            </a:r>
            <a:br>
              <a:rPr lang="nl-BE" altLang="nl-BE" sz="3300" dirty="0"/>
            </a:br>
            <a:r>
              <a:rPr lang="nl-BE" altLang="nl-BE" sz="3300" dirty="0"/>
              <a:t>	   	- Formatie in de kring</a:t>
            </a:r>
            <a:br>
              <a:rPr lang="nl-BE" altLang="nl-BE" sz="3300" dirty="0"/>
            </a:br>
            <a:r>
              <a:rPr lang="nl-BE" altLang="nl-BE" sz="3300" dirty="0"/>
              <a:t>	   	- €0,50 voor een koek en een drankje</a:t>
            </a:r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nl-BE" altLang="nl-BE" sz="3300" dirty="0"/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nl-BE" altLang="nl-BE" sz="3300" dirty="0"/>
              <a:t>16u00: 	- Vieruurtje</a:t>
            </a:r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nl-BE" altLang="nl-BE" sz="3300" dirty="0"/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nl-BE" altLang="nl-BE" sz="3300" dirty="0"/>
              <a:t>17u00: 	- Einde Chiro </a:t>
            </a:r>
            <a:r>
              <a:rPr lang="nl-BE" altLang="nl-BE" sz="3300" dirty="0" err="1">
                <a:solidFill>
                  <a:srgbClr val="7030A0"/>
                </a:solidFill>
              </a:rPr>
              <a:t>sloepi’s</a:t>
            </a:r>
            <a:r>
              <a:rPr lang="nl-BE" altLang="nl-BE" sz="3300" dirty="0"/>
              <a:t> - </a:t>
            </a:r>
            <a:r>
              <a:rPr lang="nl-BE" altLang="nl-BE" sz="33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speelclub</a:t>
            </a:r>
            <a:r>
              <a:rPr lang="nl-BE" altLang="nl-BE" sz="3300" dirty="0"/>
              <a:t> - </a:t>
            </a:r>
            <a:r>
              <a:rPr lang="nl-BE" altLang="nl-BE" sz="3300" dirty="0" err="1">
                <a:solidFill>
                  <a:srgbClr val="006C31"/>
                </a:solidFill>
              </a:rPr>
              <a:t>rakwi’s</a:t>
            </a:r>
            <a:endParaRPr lang="nl-BE" altLang="nl-BE" sz="3300" dirty="0">
              <a:solidFill>
                <a:srgbClr val="006C31"/>
              </a:solidFill>
            </a:endParaRPr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nl-BE" altLang="nl-BE" sz="3300" dirty="0"/>
              <a:t>18u00: 	- Einde </a:t>
            </a:r>
            <a:r>
              <a:rPr lang="nl-BE" altLang="nl-BE" sz="3300" dirty="0" err="1"/>
              <a:t>chiro</a:t>
            </a:r>
            <a:r>
              <a:rPr lang="nl-BE" altLang="nl-BE" sz="3300" dirty="0"/>
              <a:t> voor </a:t>
            </a:r>
            <a:r>
              <a:rPr lang="nl-BE" altLang="nl-BE" sz="3300" dirty="0" err="1">
                <a:solidFill>
                  <a:srgbClr val="FF0000"/>
                </a:solidFill>
              </a:rPr>
              <a:t>tito’s</a:t>
            </a:r>
            <a:r>
              <a:rPr lang="nl-BE" altLang="nl-BE" sz="3300" dirty="0"/>
              <a:t> - </a:t>
            </a:r>
            <a:r>
              <a:rPr lang="nl-BE" altLang="nl-BE" sz="3300" dirty="0" err="1">
                <a:solidFill>
                  <a:srgbClr val="0070C0"/>
                </a:solidFill>
              </a:rPr>
              <a:t>keti’s</a:t>
            </a:r>
            <a:r>
              <a:rPr lang="nl-BE" altLang="nl-BE" sz="3300" dirty="0">
                <a:solidFill>
                  <a:srgbClr val="0070C0"/>
                </a:solidFill>
              </a:rPr>
              <a:t> </a:t>
            </a:r>
            <a:r>
              <a:rPr lang="nl-BE" altLang="nl-BE" sz="3300" dirty="0"/>
              <a:t>- </a:t>
            </a:r>
            <a:r>
              <a:rPr lang="nl-BE" altLang="nl-BE" sz="3300" dirty="0" err="1">
                <a:solidFill>
                  <a:srgbClr val="E46C0A"/>
                </a:solidFill>
              </a:rPr>
              <a:t>aspi’s</a:t>
            </a:r>
            <a:endParaRPr lang="nl-BE" altLang="nl-BE" sz="3300" dirty="0">
              <a:solidFill>
                <a:srgbClr val="E46C0A"/>
              </a:solidFill>
            </a:endParaRPr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r>
              <a:rPr lang="nl-BE" altLang="nl-BE" sz="3300" dirty="0"/>
              <a:t>		- Afsluiten in de kring + kreten roepen</a:t>
            </a:r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nl-BE" altLang="nl-BE" sz="3300" dirty="0"/>
          </a:p>
          <a:p>
            <a:pPr marL="0" indent="0" defTabSz="1006475" eaLnBrk="1" hangingPunct="1">
              <a:spcBef>
                <a:spcPts val="700"/>
              </a:spcBef>
              <a:buFont typeface="Arial" panose="020B0604020202020204" pitchFamily="34" charset="0"/>
              <a:buNone/>
            </a:pPr>
            <a:endParaRPr lang="nl-BE" altLang="nl-BE" sz="33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kstvak 2">
            <a:extLst>
              <a:ext uri="{FF2B5EF4-FFF2-40B4-BE49-F238E27FC236}">
                <a16:creationId xmlns:a16="http://schemas.microsoft.com/office/drawing/2014/main" id="{7D6D3FDC-D2FD-4767-B764-3BA7288D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</a:p>
        </p:txBody>
      </p:sp>
      <p:sp>
        <p:nvSpPr>
          <p:cNvPr id="35842" name="Tekstvak 3">
            <a:extLst>
              <a:ext uri="{FF2B5EF4-FFF2-40B4-BE49-F238E27FC236}">
                <a16:creationId xmlns:a16="http://schemas.microsoft.com/office/drawing/2014/main" id="{DC2A6F01-2FF7-474D-B594-9A594FBD7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Overlopen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Groepsleiding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b="1">
                <a:solidFill>
                  <a:srgbClr val="000000"/>
                </a:solidFill>
                <a:latin typeface="Calibri" panose="020F0502020204030204" pitchFamily="34" charset="0"/>
              </a:rPr>
              <a:t>Info nieuwe leden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Enkele belangrijke data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>
            <a:extLst>
              <a:ext uri="{FF2B5EF4-FFF2-40B4-BE49-F238E27FC236}">
                <a16:creationId xmlns:a16="http://schemas.microsoft.com/office/drawing/2014/main" id="{CB116D0B-1CD0-41C8-8600-A6313BC447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030" y="52387"/>
            <a:ext cx="9072563" cy="1258888"/>
          </a:xfrm>
        </p:spPr>
        <p:txBody>
          <a:bodyPr rtlCol="0">
            <a:normAutofit/>
          </a:bodyPr>
          <a:lstStyle/>
          <a:p>
            <a:pPr algn="ctr" defTabSz="756026" eaLnBrk="1" fontAlgn="auto" hangingPunct="1">
              <a:spcAft>
                <a:spcPts val="0"/>
              </a:spcAft>
              <a:defRPr/>
            </a:pPr>
            <a:r>
              <a:rPr lang="nl-BE" altLang="nl-BE" sz="4400" b="1" dirty="0"/>
              <a:t>4. Nieuwe leden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CBEFA291-13D9-4428-8037-CC1EC677B82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87783" y="1157905"/>
            <a:ext cx="9505056" cy="4989512"/>
          </a:xfrm>
        </p:spPr>
        <p:txBody>
          <a:bodyPr rtlCol="0">
            <a:normAutofit/>
          </a:bodyPr>
          <a:lstStyle/>
          <a:p>
            <a:pPr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800" dirty="0"/>
              <a:t>Inschrijven </a:t>
            </a:r>
            <a:r>
              <a:rPr lang="nl-BE" altLang="nl-BE" sz="2800" dirty="0">
                <a:sym typeface="Wingdings" panose="05000000000000000000" pitchFamily="2" charset="2"/>
              </a:rPr>
              <a:t> </a:t>
            </a:r>
            <a:r>
              <a:rPr lang="nl-BE" altLang="nl-BE" sz="2800" b="1" dirty="0">
                <a:sym typeface="Wingdings" panose="05000000000000000000" pitchFamily="2" charset="2"/>
              </a:rPr>
              <a:t>deadline: 10 oktober</a:t>
            </a:r>
            <a:endParaRPr lang="nl-BE" altLang="nl-BE" sz="2800" b="1" dirty="0"/>
          </a:p>
          <a:p>
            <a:pPr lvl="1"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400" dirty="0"/>
              <a:t>online </a:t>
            </a:r>
          </a:p>
          <a:p>
            <a:pPr lvl="1"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400" dirty="0"/>
              <a:t>brief invullen en afgeven aan de leiding </a:t>
            </a:r>
          </a:p>
          <a:p>
            <a:pPr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800" dirty="0"/>
              <a:t>Uniform is niet verplicht, maar wordt aangeraden  </a:t>
            </a:r>
          </a:p>
          <a:p>
            <a:pPr lvl="1"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400" dirty="0"/>
              <a:t>19 oktober</a:t>
            </a:r>
          </a:p>
          <a:p>
            <a:pPr lvl="1"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400" dirty="0"/>
              <a:t>Ergens in maart is er nog een </a:t>
            </a:r>
            <a:r>
              <a:rPr lang="nl-BE" altLang="nl-BE" sz="2400" dirty="0" err="1"/>
              <a:t>pasdag</a:t>
            </a:r>
            <a:r>
              <a:rPr lang="nl-BE" altLang="nl-BE" sz="2400" dirty="0"/>
              <a:t>. </a:t>
            </a:r>
          </a:p>
          <a:p>
            <a:pPr lvl="1" defTabSz="756026" eaLnBrk="1" fontAlgn="auto" hangingPunct="1"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altLang="nl-BE" sz="2400" dirty="0"/>
              <a:t>Kijk ook zeker op onze 2</a:t>
            </a:r>
            <a:r>
              <a:rPr lang="nl-BE" altLang="nl-BE" sz="2400" baseline="30000" dirty="0"/>
              <a:t>de</a:t>
            </a:r>
            <a:r>
              <a:rPr lang="nl-BE" altLang="nl-BE" sz="2400" dirty="0"/>
              <a:t> handspagina op facebook</a:t>
            </a:r>
          </a:p>
        </p:txBody>
      </p:sp>
      <p:pic>
        <p:nvPicPr>
          <p:cNvPr id="36867" name="Afbeelding 1">
            <a:extLst>
              <a:ext uri="{FF2B5EF4-FFF2-40B4-BE49-F238E27FC236}">
                <a16:creationId xmlns:a16="http://schemas.microsoft.com/office/drawing/2014/main" id="{D82A4EC1-5381-48BA-B197-2B13CC922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68" y="4211885"/>
            <a:ext cx="5846372" cy="36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kstvak 2">
            <a:extLst>
              <a:ext uri="{FF2B5EF4-FFF2-40B4-BE49-F238E27FC236}">
                <a16:creationId xmlns:a16="http://schemas.microsoft.com/office/drawing/2014/main" id="{13739EBE-4402-4F3B-839F-019B767B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</a:p>
        </p:txBody>
      </p:sp>
      <p:sp>
        <p:nvSpPr>
          <p:cNvPr id="38914" name="Tekstvak 3">
            <a:extLst>
              <a:ext uri="{FF2B5EF4-FFF2-40B4-BE49-F238E27FC236}">
                <a16:creationId xmlns:a16="http://schemas.microsoft.com/office/drawing/2014/main" id="{85B58591-F34B-4361-8BD1-E3EF95BAE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Overlopen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Groepsleiding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Info nieuwe leden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b="1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Enkele belangrijke data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>
            <a:extLst>
              <a:ext uri="{FF2B5EF4-FFF2-40B4-BE49-F238E27FC236}">
                <a16:creationId xmlns:a16="http://schemas.microsoft.com/office/drawing/2014/main" id="{5A60844B-3EF1-401C-8778-2DC3823E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defTabSz="756026" eaLnBrk="1" fontAlgn="auto" hangingPunct="1">
              <a:spcAft>
                <a:spcPts val="0"/>
              </a:spcAft>
              <a:defRPr/>
            </a:pPr>
            <a:r>
              <a:rPr lang="nl-BE" altLang="nl-BE" sz="4400" b="1" dirty="0"/>
              <a:t>5. Communicatie</a:t>
            </a:r>
          </a:p>
        </p:txBody>
      </p:sp>
      <p:sp>
        <p:nvSpPr>
          <p:cNvPr id="39938" name="Tijdelijke aanduiding voor inhoud 2">
            <a:extLst>
              <a:ext uri="{FF2B5EF4-FFF2-40B4-BE49-F238E27FC236}">
                <a16:creationId xmlns:a16="http://schemas.microsoft.com/office/drawing/2014/main" id="{910F833D-B7E5-43FE-A2B5-EF9733E1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49" y="2141680"/>
            <a:ext cx="8569325" cy="3276314"/>
          </a:xfrm>
        </p:spPr>
        <p:txBody>
          <a:bodyPr/>
          <a:lstStyle/>
          <a:p>
            <a:pPr eaLnBrk="1" hangingPunct="1"/>
            <a:r>
              <a:rPr lang="nl-BE" altLang="nl-BE" sz="3200" dirty="0">
                <a:sym typeface="Wingdings" panose="05000000000000000000" pitchFamily="2" charset="2"/>
              </a:rPr>
              <a:t>Sociale media</a:t>
            </a:r>
          </a:p>
          <a:p>
            <a:pPr lvl="1" eaLnBrk="1" hangingPunct="1"/>
            <a:r>
              <a:rPr lang="nl-BE" altLang="nl-BE" sz="2800" dirty="0">
                <a:sym typeface="Wingdings" panose="05000000000000000000" pitchFamily="2" charset="2"/>
              </a:rPr>
              <a:t>Facebook: Chiro Tongerlo</a:t>
            </a:r>
          </a:p>
          <a:p>
            <a:pPr lvl="1" eaLnBrk="1" hangingPunct="1"/>
            <a:r>
              <a:rPr lang="nl-BE" altLang="nl-BE" sz="2800" dirty="0">
                <a:sym typeface="Wingdings" panose="05000000000000000000" pitchFamily="2" charset="2"/>
              </a:rPr>
              <a:t>Site: </a:t>
            </a:r>
            <a:r>
              <a:rPr lang="nl-BE" altLang="nl-BE" sz="2800" dirty="0">
                <a:sym typeface="Wingdings" panose="05000000000000000000" pitchFamily="2" charset="2"/>
                <a:hlinkClick r:id="rId2"/>
              </a:rPr>
              <a:t>www.chirotongerlo.be</a:t>
            </a:r>
            <a:endParaRPr lang="nl-BE" altLang="nl-BE" sz="2800" dirty="0">
              <a:sym typeface="Wingdings" panose="05000000000000000000" pitchFamily="2" charset="2"/>
            </a:endParaRPr>
          </a:p>
          <a:p>
            <a:pPr lvl="1" eaLnBrk="1" hangingPunct="1"/>
            <a:r>
              <a:rPr lang="nl-BE" altLang="nl-BE" sz="2800" dirty="0">
                <a:sym typeface="Wingdings" panose="05000000000000000000" pitchFamily="2" charset="2"/>
              </a:rPr>
              <a:t>Instagram: </a:t>
            </a:r>
            <a:r>
              <a:rPr lang="nl-BE" altLang="nl-BE" sz="2800" dirty="0" err="1">
                <a:sym typeface="Wingdings" panose="05000000000000000000" pitchFamily="2" charset="2"/>
              </a:rPr>
              <a:t>chiro.rafiki</a:t>
            </a:r>
            <a:endParaRPr lang="nl-BE" altLang="nl-BE" sz="2800" dirty="0">
              <a:sym typeface="Wingdings" panose="05000000000000000000" pitchFamily="2" charset="2"/>
            </a:endParaRPr>
          </a:p>
          <a:p>
            <a:pPr lvl="1" eaLnBrk="1" hangingPunct="1"/>
            <a:r>
              <a:rPr lang="nl-BE" altLang="nl-BE" sz="2800" dirty="0">
                <a:sym typeface="Wingdings" panose="05000000000000000000" pitchFamily="2" charset="2"/>
              </a:rPr>
              <a:t>Dit gebeurd steeds op donderdag</a:t>
            </a:r>
          </a:p>
          <a:p>
            <a:pPr lvl="1" eaLnBrk="1" hangingPunct="1"/>
            <a:r>
              <a:rPr lang="nl-BE" altLang="nl-BE" sz="2800" dirty="0">
                <a:sym typeface="Wingdings" panose="05000000000000000000" pitchFamily="2" charset="2"/>
              </a:rPr>
              <a:t>Last minute of belangrijke berichten: Via whatsapp</a:t>
            </a:r>
          </a:p>
          <a:p>
            <a:pPr eaLnBrk="1" hangingPunct="1"/>
            <a:r>
              <a:rPr lang="nl-BE" altLang="nl-BE" sz="3200" dirty="0">
                <a:sym typeface="Wingdings" panose="05000000000000000000" pitchFamily="2" charset="2"/>
              </a:rPr>
              <a:t>Vragen? Bel één van onze (groeps)leiding of </a:t>
            </a:r>
            <a:r>
              <a:rPr lang="nl-BE" altLang="nl-BE" sz="3200" dirty="0" err="1">
                <a:sym typeface="Wingdings" panose="05000000000000000000" pitchFamily="2" charset="2"/>
              </a:rPr>
              <a:t>vb’s</a:t>
            </a:r>
            <a:endParaRPr lang="nl-BE" altLang="nl-BE" sz="3200" dirty="0">
              <a:sym typeface="Wingdings" panose="05000000000000000000" pitchFamily="2" charset="2"/>
            </a:endParaRPr>
          </a:p>
        </p:txBody>
      </p:sp>
      <p:pic>
        <p:nvPicPr>
          <p:cNvPr id="6146" name="Picture 2" descr="Afbeeldingsresultaat voor online communicatie">
            <a:extLst>
              <a:ext uri="{FF2B5EF4-FFF2-40B4-BE49-F238E27FC236}">
                <a16:creationId xmlns:a16="http://schemas.microsoft.com/office/drawing/2014/main" id="{6E73D9CF-3AAA-48FE-BB43-F4DBDF00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1597723"/>
            <a:ext cx="3879177" cy="21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kstvak 2">
            <a:extLst>
              <a:ext uri="{FF2B5EF4-FFF2-40B4-BE49-F238E27FC236}">
                <a16:creationId xmlns:a16="http://schemas.microsoft.com/office/drawing/2014/main" id="{73E930D8-087E-426E-BB62-025030675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</a:p>
        </p:txBody>
      </p:sp>
      <p:sp>
        <p:nvSpPr>
          <p:cNvPr id="40962" name="Tekstvak 3">
            <a:extLst>
              <a:ext uri="{FF2B5EF4-FFF2-40B4-BE49-F238E27FC236}">
                <a16:creationId xmlns:a16="http://schemas.microsoft.com/office/drawing/2014/main" id="{050F8A32-79F1-4392-A98E-884AA7830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Overlopen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Groepsleiding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Info nieuwe leden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b="1">
                <a:solidFill>
                  <a:srgbClr val="000000"/>
                </a:solidFill>
                <a:latin typeface="Calibri" panose="020F0502020204030204" pitchFamily="34" charset="0"/>
              </a:rPr>
              <a:t>Enkele belangrijke data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>
            <a:extLst>
              <a:ext uri="{FF2B5EF4-FFF2-40B4-BE49-F238E27FC236}">
                <a16:creationId xmlns:a16="http://schemas.microsoft.com/office/drawing/2014/main" id="{BCD72D36-B113-4A14-9E84-EDF518E308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824" y="162074"/>
            <a:ext cx="9070975" cy="1258888"/>
          </a:xfrm>
        </p:spPr>
        <p:txBody>
          <a:bodyPr rtlCol="0">
            <a:normAutofit/>
          </a:bodyPr>
          <a:lstStyle/>
          <a:p>
            <a:pPr algn="ctr" defTabSz="756026" eaLnBrk="1" fontAlgn="auto" hangingPunct="1">
              <a:spcAft>
                <a:spcPts val="0"/>
              </a:spcAft>
              <a:defRPr/>
            </a:pPr>
            <a:r>
              <a:rPr lang="nl-BE" altLang="nl-BE" sz="4400" b="1" dirty="0"/>
              <a:t>6. Belangrijke data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21270E-03B4-490A-8501-A08F4323B7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971550"/>
            <a:ext cx="8856663" cy="4627563"/>
          </a:xfrm>
        </p:spPr>
        <p:txBody>
          <a:bodyPr rtlCol="0">
            <a:normAutofit/>
          </a:bodyPr>
          <a:lstStyle/>
          <a:p>
            <a:pPr marL="0" indent="0" defTabSz="1007838" eaLnBrk="1" fontAlgn="auto" hangingPunct="1">
              <a:spcBef>
                <a:spcPts val="70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BE" sz="1800" dirty="0">
              <a:latin typeface="+mj-lt"/>
            </a:endParaRPr>
          </a:p>
          <a:p>
            <a:pPr marL="0" indent="0" defTabSz="1007838" eaLnBrk="1" fontAlgn="auto" hangingPunct="1">
              <a:spcBef>
                <a:spcPts val="70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BE" sz="2315" dirty="0"/>
          </a:p>
          <a:p>
            <a:pPr marL="0" indent="0" defTabSz="1007838" eaLnBrk="1" fontAlgn="auto" hangingPunct="1">
              <a:spcBef>
                <a:spcPts val="70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BE" sz="2315" dirty="0"/>
          </a:p>
        </p:txBody>
      </p:sp>
      <p:sp>
        <p:nvSpPr>
          <p:cNvPr id="41987" name="Tekstvak 1">
            <a:extLst>
              <a:ext uri="{FF2B5EF4-FFF2-40B4-BE49-F238E27FC236}">
                <a16:creationId xmlns:a16="http://schemas.microsoft.com/office/drawing/2014/main" id="{017FE3D1-44CD-4CF8-B652-F76CF8AAE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1" y="1419524"/>
            <a:ext cx="97917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10 oktober: deadline inschrijvingen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17 oktober: Dag van de jeugdbeweging</a:t>
            </a:r>
            <a:br>
              <a:rPr lang="nl-BE" sz="2000" dirty="0"/>
            </a:br>
            <a:r>
              <a:rPr lang="nl-BE" sz="2000" dirty="0"/>
              <a:t>                     </a:t>
            </a:r>
            <a:r>
              <a:rPr lang="nl-BE" sz="2000" dirty="0">
                <a:sym typeface="Wingdings" panose="05000000000000000000" pitchFamily="2" charset="2"/>
              </a:rPr>
              <a:t></a:t>
            </a:r>
            <a:r>
              <a:rPr lang="nl-BE" sz="2000" dirty="0"/>
              <a:t> Ontbijt aan Gemeentehuis Westerlo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19 oktober: Pasdag uniformen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7 november: Chirofuif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16 november : 11.11.11 actie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23 november: Christus Koning (10u30 – 17u00)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30 november: Sinterklaas op bezoek!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Avondchiro voor </a:t>
            </a:r>
            <a:r>
              <a:rPr lang="nl-BE" sz="2000" dirty="0" err="1"/>
              <a:t>tito’s</a:t>
            </a:r>
            <a:r>
              <a:rPr lang="nl-BE" sz="2000" dirty="0"/>
              <a:t>, </a:t>
            </a:r>
            <a:r>
              <a:rPr lang="nl-BE" sz="2000" dirty="0" err="1"/>
              <a:t>keti’s</a:t>
            </a:r>
            <a:r>
              <a:rPr lang="nl-BE" sz="2000" dirty="0"/>
              <a:t> en </a:t>
            </a:r>
            <a:r>
              <a:rPr lang="nl-BE" sz="2000" dirty="0" err="1"/>
              <a:t>aspi’s</a:t>
            </a:r>
            <a:r>
              <a:rPr lang="nl-BE" sz="2000" dirty="0"/>
              <a:t> (Door examens leden)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28 december: GEEN CHIRO!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4 januari : Vzw winterborrel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18 januari: 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nl-BE" sz="2000" dirty="0" err="1"/>
              <a:t>Binnenspeeldag</a:t>
            </a:r>
            <a:r>
              <a:rPr lang="nl-BE" sz="2000" dirty="0"/>
              <a:t> in Sporthal De Beeltjens voor </a:t>
            </a:r>
            <a:r>
              <a:rPr lang="nl-BE" sz="2000" dirty="0" err="1"/>
              <a:t>sloepi</a:t>
            </a:r>
            <a:r>
              <a:rPr lang="nl-BE" sz="2000" dirty="0"/>
              <a:t>, speelclub en </a:t>
            </a:r>
            <a:r>
              <a:rPr lang="nl-BE" sz="2000" dirty="0" err="1"/>
              <a:t>rakwi</a:t>
            </a:r>
            <a:endParaRPr lang="nl-BE" sz="2000" dirty="0"/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Schaatsen voor </a:t>
            </a:r>
            <a:r>
              <a:rPr lang="nl-BE" sz="2000" dirty="0" err="1"/>
              <a:t>tito</a:t>
            </a:r>
            <a:r>
              <a:rPr lang="nl-BE" sz="2000" dirty="0"/>
              <a:t>, </a:t>
            </a:r>
            <a:r>
              <a:rPr lang="nl-BE" sz="2000" dirty="0" err="1"/>
              <a:t>keti</a:t>
            </a:r>
            <a:r>
              <a:rPr lang="nl-BE" sz="2000" dirty="0"/>
              <a:t> en </a:t>
            </a:r>
            <a:r>
              <a:rPr lang="nl-BE" sz="2000" dirty="0" err="1"/>
              <a:t>aspi</a:t>
            </a:r>
            <a:r>
              <a:rPr lang="nl-BE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maart: </a:t>
            </a:r>
            <a:r>
              <a:rPr lang="nl-BE" sz="2000" dirty="0" err="1"/>
              <a:t>pasdag</a:t>
            </a:r>
            <a:r>
              <a:rPr lang="nl-BE" sz="2000" dirty="0"/>
              <a:t> uniformen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5 april: PASEN - GEEN CHIRO!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10 mei: TONGELSE - GEEN CHIRO!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2000" dirty="0"/>
              <a:t>11 of 16 – 21 juli Chirokamp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kstvak 2">
            <a:extLst>
              <a:ext uri="{FF2B5EF4-FFF2-40B4-BE49-F238E27FC236}">
                <a16:creationId xmlns:a16="http://schemas.microsoft.com/office/drawing/2014/main" id="{FC7CACF1-401B-4543-8653-D920A2EA8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</a:p>
        </p:txBody>
      </p:sp>
      <p:sp>
        <p:nvSpPr>
          <p:cNvPr id="17410" name="Tekstvak 3">
            <a:extLst>
              <a:ext uri="{FF2B5EF4-FFF2-40B4-BE49-F238E27FC236}">
                <a16:creationId xmlns:a16="http://schemas.microsoft.com/office/drawing/2014/main" id="{1B27B7A6-10C0-4283-8C33-9D105642C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Overlopen</a:t>
            </a:r>
            <a:r>
              <a:rPr lang="en-GB" altLang="nl-BE" sz="5400" dirty="0">
                <a:solidFill>
                  <a:srgbClr val="000000"/>
                </a:solidFill>
                <a:latin typeface="Calibri" panose="020F0502020204030204" pitchFamily="34" charset="0"/>
              </a:rPr>
              <a:t>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Groepsleiding</a:t>
            </a:r>
            <a:r>
              <a:rPr lang="en-GB" altLang="nl-BE" sz="5400" dirty="0">
                <a:solidFill>
                  <a:srgbClr val="000000"/>
                </a:solidFill>
                <a:latin typeface="Calibri" panose="020F0502020204030204" pitchFamily="34" charset="0"/>
              </a:rPr>
              <a:t>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  <a:endParaRPr lang="en-GB" altLang="nl-BE" sz="5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nl-BE" sz="5400" dirty="0">
                <a:solidFill>
                  <a:srgbClr val="000000"/>
                </a:solidFill>
                <a:latin typeface="Calibri" panose="020F0502020204030204" pitchFamily="34" charset="0"/>
              </a:rPr>
              <a:t>Info </a:t>
            </a: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nieuwe</a:t>
            </a:r>
            <a:r>
              <a:rPr lang="en-GB" altLang="nl-BE" sz="5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leden</a:t>
            </a:r>
            <a:endParaRPr lang="en-GB" altLang="nl-BE" sz="5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  <a:endParaRPr lang="en-GB" altLang="nl-BE" sz="5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Enkele</a:t>
            </a:r>
            <a:r>
              <a:rPr lang="en-GB" altLang="nl-BE" sz="5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nl-BE" sz="5400" dirty="0" err="1">
                <a:solidFill>
                  <a:srgbClr val="000000"/>
                </a:solidFill>
                <a:latin typeface="Calibri" panose="020F0502020204030204" pitchFamily="34" charset="0"/>
              </a:rPr>
              <a:t>belangrijke</a:t>
            </a:r>
            <a:r>
              <a:rPr lang="en-GB" altLang="nl-BE" sz="5400" dirty="0">
                <a:solidFill>
                  <a:srgbClr val="000000"/>
                </a:solidFill>
                <a:latin typeface="Calibri" panose="020F0502020204030204" pitchFamily="34" charset="0"/>
              </a:rPr>
              <a:t> data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kstvak 1">
            <a:extLst>
              <a:ext uri="{FF2B5EF4-FFF2-40B4-BE49-F238E27FC236}">
                <a16:creationId xmlns:a16="http://schemas.microsoft.com/office/drawing/2014/main" id="{2876EDC5-6948-4156-8C85-8A88CB25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5900" y="1908175"/>
            <a:ext cx="1058545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22500" b="1">
                <a:solidFill>
                  <a:srgbClr val="000000"/>
                </a:solidFill>
                <a:latin typeface="Calibri" panose="020F0502020204030204" pitchFamily="34" charset="0"/>
              </a:rPr>
              <a:t>Vragen?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kstvak 2">
            <a:extLst>
              <a:ext uri="{FF2B5EF4-FFF2-40B4-BE49-F238E27FC236}">
                <a16:creationId xmlns:a16="http://schemas.microsoft.com/office/drawing/2014/main" id="{97CE4065-35D2-446C-9C8A-99AFEC5C5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466725"/>
            <a:ext cx="8208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 anchorCtr="1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nl-BE" sz="6000" b="1">
                <a:solidFill>
                  <a:srgbClr val="000000"/>
                </a:solidFill>
                <a:latin typeface="Calibri" panose="020F0502020204030204" pitchFamily="34" charset="0"/>
              </a:rPr>
              <a:t>Verloop</a:t>
            </a:r>
          </a:p>
        </p:txBody>
      </p:sp>
      <p:sp>
        <p:nvSpPr>
          <p:cNvPr id="18434" name="Tekstvak 3">
            <a:extLst>
              <a:ext uri="{FF2B5EF4-FFF2-40B4-BE49-F238E27FC236}">
                <a16:creationId xmlns:a16="http://schemas.microsoft.com/office/drawing/2014/main" id="{5290BCEA-7012-4695-BA55-551033ECA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403350"/>
            <a:ext cx="90011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2" rIns="91385" bIns="45692">
            <a:spAutoFit/>
          </a:bodyPr>
          <a:lstStyle>
            <a:lvl1pPr marL="912813" indent="-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nl-BE" sz="5400" b="1">
                <a:solidFill>
                  <a:srgbClr val="000000"/>
                </a:solidFill>
                <a:latin typeface="Calibri" panose="020F0502020204030204" pitchFamily="34" charset="0"/>
              </a:rPr>
              <a:t>Overlopen leidingsploeg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Groepsleiding en VB’s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Zondagnamiddag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Info nieuwe leden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Communicatie</a:t>
            </a:r>
          </a:p>
          <a:p>
            <a:pPr eaLnBrk="1" hangingPunct="1">
              <a:buFontTx/>
              <a:buAutoNum type="arabicPeriod"/>
            </a:pPr>
            <a:r>
              <a:rPr lang="en-GB" altLang="nl-BE" sz="5400">
                <a:solidFill>
                  <a:srgbClr val="000000"/>
                </a:solidFill>
                <a:latin typeface="Calibri" panose="020F0502020204030204" pitchFamily="34" charset="0"/>
              </a:rPr>
              <a:t>Enkele belangrijke data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DDB94-8463-8C9B-B232-565C13F9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altLang="nl-BE" sz="7200" b="1" dirty="0">
                <a:solidFill>
                  <a:srgbClr val="7030A0"/>
                </a:solidFill>
              </a:rPr>
              <a:t>SLOEPI’S</a:t>
            </a: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E66F528-6929-42AD-8454-522E76CFB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836" y="2012950"/>
            <a:ext cx="3596878" cy="479583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9E4D37-BC66-D884-DEA9-1F38CA1446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1500" indent="-571500"/>
            <a:endParaRPr lang="nl-NL" sz="4000" dirty="0"/>
          </a:p>
          <a:p>
            <a:pPr marL="571500" indent="-571500"/>
            <a:r>
              <a:rPr lang="nl-NL" sz="4000" dirty="0"/>
              <a:t>Joppe</a:t>
            </a:r>
          </a:p>
          <a:p>
            <a:pPr marL="571500" indent="-571500"/>
            <a:r>
              <a:rPr lang="nl-NL" sz="4000" dirty="0"/>
              <a:t>Freya</a:t>
            </a:r>
          </a:p>
          <a:p>
            <a:pPr marL="571500" indent="-571500"/>
            <a:r>
              <a:rPr lang="nl-NL" sz="4000" dirty="0"/>
              <a:t>Emma L.</a:t>
            </a:r>
          </a:p>
          <a:p>
            <a:pPr marL="571500" indent="-571500"/>
            <a:r>
              <a:rPr lang="nl-NL" sz="4000" dirty="0"/>
              <a:t>Emma J.</a:t>
            </a:r>
          </a:p>
          <a:p>
            <a:pPr marL="571500" indent="-571500"/>
            <a:r>
              <a:rPr lang="nl-NL" sz="4000" dirty="0"/>
              <a:t>Rée</a:t>
            </a:r>
          </a:p>
          <a:p>
            <a:pPr marL="571500" indent="-571500"/>
            <a:r>
              <a:rPr lang="nl-NL" sz="4000" dirty="0"/>
              <a:t>Ferre</a:t>
            </a:r>
            <a:endParaRPr lang="nl-BE" sz="4000" dirty="0"/>
          </a:p>
          <a:p>
            <a:endParaRPr lang="nl-BE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4FBE066-B9E7-3C99-0DE4-7AEA8B94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62" y="90171"/>
            <a:ext cx="1654563" cy="20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42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6F4DE-EF6B-F243-069F-42080700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altLang="nl-BE" sz="7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SPEELCLUB</a:t>
            </a:r>
            <a:endParaRPr lang="nl-B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7DD993-D005-4B20-152F-0A965D7B43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/>
            <a:endParaRPr lang="nl-BE" sz="4000" dirty="0"/>
          </a:p>
          <a:p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600DBD-E098-883A-631B-561B7E72AF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endParaRPr lang="nl-BE" sz="4000" dirty="0"/>
          </a:p>
          <a:p>
            <a:pPr marL="285750" indent="-285750"/>
            <a:r>
              <a:rPr lang="nl-BE" sz="4000" dirty="0"/>
              <a:t>Joren</a:t>
            </a:r>
          </a:p>
          <a:p>
            <a:pPr marL="285750" indent="-285750"/>
            <a:r>
              <a:rPr lang="nl-BE" sz="4000" dirty="0"/>
              <a:t>Mila</a:t>
            </a:r>
          </a:p>
          <a:p>
            <a:pPr marL="285750" indent="-285750"/>
            <a:r>
              <a:rPr lang="nl-BE" sz="4000" dirty="0" err="1"/>
              <a:t>Bjarne</a:t>
            </a:r>
            <a:endParaRPr lang="nl-BE" sz="4000" dirty="0"/>
          </a:p>
          <a:p>
            <a:pPr marL="285750" indent="-285750"/>
            <a:r>
              <a:rPr lang="nl-BE" sz="4000" dirty="0"/>
              <a:t>Rien</a:t>
            </a:r>
          </a:p>
          <a:p>
            <a:pPr marL="285750" indent="-285750"/>
            <a:r>
              <a:rPr lang="nl-BE" sz="4000" dirty="0"/>
              <a:t>Lena</a:t>
            </a:r>
          </a:p>
          <a:p>
            <a:pPr marL="285750" indent="-285750"/>
            <a:r>
              <a:rPr lang="nl-BE" sz="4000" dirty="0"/>
              <a:t>Cas</a:t>
            </a:r>
          </a:p>
          <a:p>
            <a:endParaRPr lang="nl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00F624-6A4E-2BE7-7302-2005F6D62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0"/>
            <a:ext cx="1827311" cy="2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47222C6-9C70-D373-93B9-C8E6E1DE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6" y="1831745"/>
            <a:ext cx="3596400" cy="4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3063F-8183-6E61-429B-F5086F30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altLang="nl-BE" sz="7200" b="1" dirty="0">
                <a:solidFill>
                  <a:srgbClr val="00B050"/>
                </a:solidFill>
              </a:rPr>
              <a:t>RAKWI’S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8E53018-49E8-BD82-9052-FFDBDC76F7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836" y="2012950"/>
            <a:ext cx="3596878" cy="479583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57B539-401C-0100-0360-571F9BD679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1500" indent="-571500"/>
            <a:endParaRPr lang="nl-NL" sz="4000" dirty="0"/>
          </a:p>
          <a:p>
            <a:pPr marL="571500" indent="-571500"/>
            <a:r>
              <a:rPr lang="nl-NL" sz="4000" dirty="0"/>
              <a:t>Hannes</a:t>
            </a:r>
          </a:p>
          <a:p>
            <a:pPr marL="571500" indent="-571500"/>
            <a:r>
              <a:rPr lang="nl-NL" sz="4000" dirty="0"/>
              <a:t>Anna</a:t>
            </a:r>
          </a:p>
          <a:p>
            <a:pPr marL="571500" indent="-571500"/>
            <a:r>
              <a:rPr lang="nl-NL" sz="4000" dirty="0"/>
              <a:t>Ella</a:t>
            </a:r>
          </a:p>
          <a:p>
            <a:pPr marL="571500" indent="-571500"/>
            <a:r>
              <a:rPr lang="nl-NL" sz="4000" dirty="0"/>
              <a:t>Diana</a:t>
            </a:r>
          </a:p>
          <a:p>
            <a:pPr marL="571500" indent="-571500"/>
            <a:r>
              <a:rPr lang="nl-NL" sz="4000" dirty="0"/>
              <a:t>Bram</a:t>
            </a:r>
          </a:p>
          <a:p>
            <a:pPr marL="571500" indent="-571500"/>
            <a:r>
              <a:rPr lang="nl-NL" sz="4000" dirty="0"/>
              <a:t>Marnix</a:t>
            </a:r>
            <a:r>
              <a:rPr lang="nl-BE" sz="4000" dirty="0"/>
              <a:t> </a:t>
            </a:r>
          </a:p>
          <a:p>
            <a:endParaRPr lang="nl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A4F801-39A5-6992-408D-A16965B5D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49" y="89475"/>
            <a:ext cx="174029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0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30BD4-AA3A-88F3-D61C-029BF33A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altLang="nl-BE" sz="7200" b="1" dirty="0">
                <a:solidFill>
                  <a:srgbClr val="FF0000"/>
                </a:solidFill>
              </a:rPr>
              <a:t>TITO’S</a:t>
            </a:r>
            <a:r>
              <a:rPr lang="nl-BE" altLang="nl-BE" b="1" dirty="0">
                <a:solidFill>
                  <a:srgbClr val="FF0000"/>
                </a:solidFill>
              </a:rPr>
              <a:t> 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2CE4333-1BE0-4DA9-4565-DD499C69DF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6836" y="2012950"/>
            <a:ext cx="3596878" cy="479583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CF3418-3514-8081-7E35-D6D49DADD5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endParaRPr lang="nl-NL" sz="4000" dirty="0"/>
          </a:p>
          <a:p>
            <a:pPr marL="285750" indent="-285750"/>
            <a:r>
              <a:rPr lang="nl-NL" sz="4000" dirty="0"/>
              <a:t>Floris</a:t>
            </a:r>
          </a:p>
          <a:p>
            <a:pPr marL="285750" indent="-285750"/>
            <a:r>
              <a:rPr lang="nl-NL" sz="4000" dirty="0"/>
              <a:t>Nette</a:t>
            </a:r>
          </a:p>
          <a:p>
            <a:pPr marL="285750" indent="-285750"/>
            <a:r>
              <a:rPr lang="nl-NL" sz="4000" dirty="0" err="1"/>
              <a:t>Lauke</a:t>
            </a:r>
            <a:endParaRPr lang="nl-NL" sz="4000" dirty="0"/>
          </a:p>
          <a:p>
            <a:pPr marL="285750" indent="-285750"/>
            <a:r>
              <a:rPr lang="nl-NL" sz="4000" dirty="0"/>
              <a:t>Pepijn</a:t>
            </a:r>
          </a:p>
          <a:p>
            <a:pPr marL="285750" indent="-285750"/>
            <a:r>
              <a:rPr lang="nl-NL" sz="4000" dirty="0"/>
              <a:t>Bent</a:t>
            </a:r>
            <a:endParaRPr lang="nl-BE" sz="4000" dirty="0"/>
          </a:p>
          <a:p>
            <a:endParaRPr lang="nl-B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22620D-0ACC-E253-1BFC-1B067A22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89475"/>
            <a:ext cx="2497094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4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A1ADB-DD69-E633-AF36-1C7C0A8D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altLang="nl-BE" sz="7200" b="1" dirty="0">
                <a:solidFill>
                  <a:srgbClr val="0070C0"/>
                </a:solidFill>
              </a:rPr>
              <a:t>KETI’S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BA8257-E163-427F-D76D-FEDEEA3D6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000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80DE0A-FF67-EBC4-E360-3A1D5169D4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/>
            <a:endParaRPr lang="nl-NL" sz="4000" dirty="0"/>
          </a:p>
          <a:p>
            <a:pPr marL="285750" indent="-285750"/>
            <a:r>
              <a:rPr lang="nl-NL" sz="4000" dirty="0"/>
              <a:t>J</a:t>
            </a:r>
            <a:r>
              <a:rPr lang="nl-BE" sz="4000" dirty="0" err="1"/>
              <a:t>osse</a:t>
            </a:r>
            <a:endParaRPr lang="nl-BE" sz="4000" dirty="0"/>
          </a:p>
          <a:p>
            <a:pPr marL="285750" indent="-285750"/>
            <a:r>
              <a:rPr lang="nl-BE" sz="4000" dirty="0"/>
              <a:t>Laure</a:t>
            </a:r>
          </a:p>
          <a:p>
            <a:pPr marL="285750" indent="-285750"/>
            <a:r>
              <a:rPr lang="nl-BE" sz="4000" dirty="0"/>
              <a:t>Margo</a:t>
            </a:r>
          </a:p>
          <a:p>
            <a:pPr marL="285750" indent="-285750"/>
            <a:r>
              <a:rPr lang="nl-BE" sz="4000" dirty="0" err="1"/>
              <a:t>Lene</a:t>
            </a:r>
            <a:endParaRPr lang="nl-BE" sz="4000" dirty="0"/>
          </a:p>
          <a:p>
            <a:endParaRPr lang="nl-B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E41E0F5-103D-1765-4D24-D8E0A7575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r="30259"/>
          <a:stretch>
            <a:fillRect/>
          </a:stretch>
        </p:blipFill>
        <p:spPr bwMode="auto">
          <a:xfrm>
            <a:off x="7128544" y="251445"/>
            <a:ext cx="1922043" cy="232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02DD99C-2903-8C6B-DB85-7EDDAA5A1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39" y="1863725"/>
            <a:ext cx="3629273" cy="4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BDD45-6015-E2CC-488F-CBFB65E7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altLang="nl-BE" sz="7200" b="1" dirty="0">
                <a:solidFill>
                  <a:schemeClr val="accent2"/>
                </a:solidFill>
              </a:rPr>
              <a:t>ASPI’S</a:t>
            </a:r>
            <a:endParaRPr lang="nl-BE" sz="7200" dirty="0"/>
          </a:p>
        </p:txBody>
      </p:sp>
      <p:pic>
        <p:nvPicPr>
          <p:cNvPr id="6" name="Tijdelijke aanduiding voor inhoud 5" descr="Afbeelding met buitenshuis, gras, hemel, persoon&#10;&#10;Door AI gegenereerde inhoud is mogelijk onjuist.">
            <a:extLst>
              <a:ext uri="{FF2B5EF4-FFF2-40B4-BE49-F238E27FC236}">
                <a16:creationId xmlns:a16="http://schemas.microsoft.com/office/drawing/2014/main" id="{6E071638-1B14-E773-EEBA-25B099EFD7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6" y="2012950"/>
            <a:ext cx="3596878" cy="4795838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82B23C-85C4-8DA4-6D53-80D69AC505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1500" indent="-571500"/>
            <a:endParaRPr lang="nl-BE" sz="4000" dirty="0"/>
          </a:p>
          <a:p>
            <a:pPr marL="571500" indent="-571500"/>
            <a:r>
              <a:rPr lang="nl-BE" sz="4000" dirty="0"/>
              <a:t>Carsten</a:t>
            </a:r>
          </a:p>
          <a:p>
            <a:pPr marL="571500" indent="-571500"/>
            <a:r>
              <a:rPr lang="nl-BE" sz="4000" dirty="0"/>
              <a:t>Nora</a:t>
            </a:r>
          </a:p>
          <a:p>
            <a:pPr marL="571500" indent="-571500"/>
            <a:r>
              <a:rPr lang="nl-BE" sz="4000" dirty="0"/>
              <a:t>Fleur</a:t>
            </a:r>
          </a:p>
          <a:p>
            <a:pPr marL="571500" indent="-571500"/>
            <a:r>
              <a:rPr lang="nl-BE" sz="4000" dirty="0"/>
              <a:t>Mira </a:t>
            </a:r>
          </a:p>
          <a:p>
            <a:endParaRPr lang="nl-BE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7EF6CF3-06B6-A4B7-00AF-461F28679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/>
          <a:stretch>
            <a:fillRect/>
          </a:stretch>
        </p:blipFill>
        <p:spPr bwMode="auto">
          <a:xfrm>
            <a:off x="6984528" y="-57978"/>
            <a:ext cx="1826534" cy="23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3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495</Words>
  <Application>Microsoft Office PowerPoint</Application>
  <PresentationFormat>Custom</PresentationFormat>
  <Paragraphs>156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Office-thema</vt:lpstr>
      <vt:lpstr>Welkom</vt:lpstr>
      <vt:lpstr>PowerPoint Presentation</vt:lpstr>
      <vt:lpstr>PowerPoint Presentation</vt:lpstr>
      <vt:lpstr>SLOEPI’S</vt:lpstr>
      <vt:lpstr>SPEELCLUB</vt:lpstr>
      <vt:lpstr>RAKWI’S</vt:lpstr>
      <vt:lpstr>TITO’S </vt:lpstr>
      <vt:lpstr>KETI’S</vt:lpstr>
      <vt:lpstr>ASPI’S</vt:lpstr>
      <vt:lpstr>PowerPoint Presentation</vt:lpstr>
      <vt:lpstr>2. Groepsleiding en volwassenbegeleiding</vt:lpstr>
      <vt:lpstr>PowerPoint Presentation</vt:lpstr>
      <vt:lpstr>3. Zondagnamiddag</vt:lpstr>
      <vt:lpstr>PowerPoint Presentation</vt:lpstr>
      <vt:lpstr>4. Nieuwe leden</vt:lpstr>
      <vt:lpstr>PowerPoint Presentation</vt:lpstr>
      <vt:lpstr>5. Communicatie</vt:lpstr>
      <vt:lpstr>PowerPoint Presentation</vt:lpstr>
      <vt:lpstr>6. Belangrijke data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Microsoft Office-gebruiker</dc:creator>
  <cp:lastModifiedBy>Josse Caers</cp:lastModifiedBy>
  <cp:revision>71</cp:revision>
  <dcterms:created xsi:type="dcterms:W3CDTF">2016-10-07T15:34:30Z</dcterms:created>
  <dcterms:modified xsi:type="dcterms:W3CDTF">2025-10-07T19:03:59Z</dcterms:modified>
</cp:coreProperties>
</file>